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5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6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363" r:id="rId2"/>
    <p:sldId id="2311" r:id="rId3"/>
    <p:sldId id="2487" r:id="rId4"/>
    <p:sldId id="2488" r:id="rId5"/>
    <p:sldId id="2489" r:id="rId6"/>
    <p:sldId id="2490" r:id="rId7"/>
    <p:sldId id="2623" r:id="rId8"/>
    <p:sldId id="2365" r:id="rId9"/>
    <p:sldId id="2366" r:id="rId10"/>
    <p:sldId id="2380" r:id="rId11"/>
    <p:sldId id="2381" r:id="rId12"/>
    <p:sldId id="2394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38BE9-CFBF-47C3-897A-EAE7CFE48805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9ECD5-434C-47B6-B877-C3FB3AD545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1425" y="271463"/>
            <a:ext cx="7446963" cy="41894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000" kern="1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1425" y="271463"/>
            <a:ext cx="7446963" cy="41894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000" kern="1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1425" y="271463"/>
            <a:ext cx="7446963" cy="41894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000" kern="1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125B2-F3E4-4CFE-8AA0-90617BAEE1A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125B2-F3E4-4CFE-8AA0-90617BAEE1A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D55F0-72B0-485D-A253-961E8B51616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1693-7666-406A-8579-5E165E7F6E00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58A2-2B5C-444C-9E1F-77690014B2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1693-7666-406A-8579-5E165E7F6E00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58A2-2B5C-444C-9E1F-77690014B2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1693-7666-406A-8579-5E165E7F6E00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58A2-2B5C-444C-9E1F-77690014B2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5"/>
          <p:cNvSpPr txBox="1"/>
          <p:nvPr userDrawn="1"/>
        </p:nvSpPr>
        <p:spPr>
          <a:xfrm>
            <a:off x="11707677" y="6479204"/>
            <a:ext cx="396009" cy="284675"/>
          </a:xfrm>
          <a:prstGeom prst="rect">
            <a:avLst/>
          </a:prstGeom>
          <a:noFill/>
        </p:spPr>
        <p:txBody>
          <a:bodyPr wrap="square" lIns="68562" tIns="34281" rIns="68562" bIns="34281" rtlCol="0" anchor="ctr">
            <a:spAutoFit/>
          </a:bodyPr>
          <a:lstStyle/>
          <a:p>
            <a:pPr algn="ctr"/>
            <a:fld id="{2EEF1883-7A0E-4F66-9932-E581691AD397}" type="slidenum"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4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任意多边形 4"/>
          <p:cNvSpPr/>
          <p:nvPr userDrawn="1"/>
        </p:nvSpPr>
        <p:spPr>
          <a:xfrm flipH="1">
            <a:off x="274491" y="423071"/>
            <a:ext cx="496568" cy="557564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-1" fmla="*/ 0 w 3171687"/>
              <a:gd name="connsiteY0-2" fmla="*/ 0 h 2069635"/>
              <a:gd name="connsiteX1-3" fmla="*/ 3171687 w 3171687"/>
              <a:gd name="connsiteY1-4" fmla="*/ 0 h 2069635"/>
              <a:gd name="connsiteX2-5" fmla="*/ 3171687 w 3171687"/>
              <a:gd name="connsiteY2-6" fmla="*/ 2069635 h 2069635"/>
              <a:gd name="connsiteX3-7" fmla="*/ 0 w 3171687"/>
              <a:gd name="connsiteY3-8" fmla="*/ 2069635 h 2069635"/>
              <a:gd name="connsiteX4-9" fmla="*/ 0 w 3171687"/>
              <a:gd name="connsiteY4-10" fmla="*/ 1810069 h 2069635"/>
              <a:gd name="connsiteX5-11" fmla="*/ 979903 w 3171687"/>
              <a:gd name="connsiteY5-12" fmla="*/ 1810069 h 2069635"/>
              <a:gd name="connsiteX6-13" fmla="*/ 979903 w 3171687"/>
              <a:gd name="connsiteY6-14" fmla="*/ 259565 h 2069635"/>
              <a:gd name="connsiteX7-15" fmla="*/ 0 w 3171687"/>
              <a:gd name="connsiteY7-16" fmla="*/ 259565 h 2069635"/>
              <a:gd name="connsiteX8-17" fmla="*/ 0 w 3171687"/>
              <a:gd name="connsiteY8-18" fmla="*/ 0 h 2069635"/>
              <a:gd name="connsiteX0-19" fmla="*/ 979903 w 3171687"/>
              <a:gd name="connsiteY0-20" fmla="*/ 1810069 h 2069635"/>
              <a:gd name="connsiteX1-21" fmla="*/ 979903 w 3171687"/>
              <a:gd name="connsiteY1-22" fmla="*/ 259565 h 2069635"/>
              <a:gd name="connsiteX2-23" fmla="*/ 0 w 3171687"/>
              <a:gd name="connsiteY2-24" fmla="*/ 259565 h 2069635"/>
              <a:gd name="connsiteX3-25" fmla="*/ 0 w 3171687"/>
              <a:gd name="connsiteY3-26" fmla="*/ 0 h 2069635"/>
              <a:gd name="connsiteX4-27" fmla="*/ 3171687 w 3171687"/>
              <a:gd name="connsiteY4-28" fmla="*/ 0 h 2069635"/>
              <a:gd name="connsiteX5-29" fmla="*/ 3171687 w 3171687"/>
              <a:gd name="connsiteY5-30" fmla="*/ 2069635 h 2069635"/>
              <a:gd name="connsiteX6-31" fmla="*/ 0 w 3171687"/>
              <a:gd name="connsiteY6-32" fmla="*/ 2069635 h 2069635"/>
              <a:gd name="connsiteX7-33" fmla="*/ 0 w 3171687"/>
              <a:gd name="connsiteY7-34" fmla="*/ 1810069 h 2069635"/>
              <a:gd name="connsiteX8-35" fmla="*/ 1071343 w 3171687"/>
              <a:gd name="connsiteY8-36" fmla="*/ 1901509 h 2069635"/>
              <a:gd name="connsiteX0-37" fmla="*/ 979903 w 3171687"/>
              <a:gd name="connsiteY0-38" fmla="*/ 1810069 h 2069635"/>
              <a:gd name="connsiteX1-39" fmla="*/ 979903 w 3171687"/>
              <a:gd name="connsiteY1-40" fmla="*/ 259565 h 2069635"/>
              <a:gd name="connsiteX2-41" fmla="*/ 0 w 3171687"/>
              <a:gd name="connsiteY2-42" fmla="*/ 259565 h 2069635"/>
              <a:gd name="connsiteX3-43" fmla="*/ 0 w 3171687"/>
              <a:gd name="connsiteY3-44" fmla="*/ 0 h 2069635"/>
              <a:gd name="connsiteX4-45" fmla="*/ 3171687 w 3171687"/>
              <a:gd name="connsiteY4-46" fmla="*/ 0 h 2069635"/>
              <a:gd name="connsiteX5-47" fmla="*/ 3171687 w 3171687"/>
              <a:gd name="connsiteY5-48" fmla="*/ 2069635 h 2069635"/>
              <a:gd name="connsiteX6-49" fmla="*/ 0 w 3171687"/>
              <a:gd name="connsiteY6-50" fmla="*/ 2069635 h 2069635"/>
              <a:gd name="connsiteX7-51" fmla="*/ 0 w 3171687"/>
              <a:gd name="connsiteY7-52" fmla="*/ 1810069 h 2069635"/>
              <a:gd name="connsiteX0-53" fmla="*/ 979903 w 3171687"/>
              <a:gd name="connsiteY0-54" fmla="*/ 259565 h 2069635"/>
              <a:gd name="connsiteX1-55" fmla="*/ 0 w 3171687"/>
              <a:gd name="connsiteY1-56" fmla="*/ 259565 h 2069635"/>
              <a:gd name="connsiteX2-57" fmla="*/ 0 w 3171687"/>
              <a:gd name="connsiteY2-58" fmla="*/ 0 h 2069635"/>
              <a:gd name="connsiteX3-59" fmla="*/ 3171687 w 3171687"/>
              <a:gd name="connsiteY3-60" fmla="*/ 0 h 2069635"/>
              <a:gd name="connsiteX4-61" fmla="*/ 3171687 w 3171687"/>
              <a:gd name="connsiteY4-62" fmla="*/ 2069635 h 2069635"/>
              <a:gd name="connsiteX5-63" fmla="*/ 0 w 3171687"/>
              <a:gd name="connsiteY5-64" fmla="*/ 2069635 h 2069635"/>
              <a:gd name="connsiteX6-65" fmla="*/ 0 w 3171687"/>
              <a:gd name="connsiteY6-66" fmla="*/ 1810069 h 2069635"/>
              <a:gd name="connsiteX0-67" fmla="*/ 0 w 3171687"/>
              <a:gd name="connsiteY0-68" fmla="*/ 259565 h 2069635"/>
              <a:gd name="connsiteX1-69" fmla="*/ 0 w 3171687"/>
              <a:gd name="connsiteY1-70" fmla="*/ 0 h 2069635"/>
              <a:gd name="connsiteX2-71" fmla="*/ 3171687 w 3171687"/>
              <a:gd name="connsiteY2-72" fmla="*/ 0 h 2069635"/>
              <a:gd name="connsiteX3-73" fmla="*/ 3171687 w 3171687"/>
              <a:gd name="connsiteY3-74" fmla="*/ 2069635 h 2069635"/>
              <a:gd name="connsiteX4-75" fmla="*/ 0 w 3171687"/>
              <a:gd name="connsiteY4-76" fmla="*/ 2069635 h 2069635"/>
              <a:gd name="connsiteX5-77" fmla="*/ 0 w 3171687"/>
              <a:gd name="connsiteY5-78" fmla="*/ 1810069 h 20696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 userDrawn="1"/>
        </p:nvSpPr>
        <p:spPr>
          <a:xfrm flipH="1">
            <a:off x="425940" y="300119"/>
            <a:ext cx="496568" cy="443846"/>
          </a:xfrm>
          <a:custGeom>
            <a:avLst/>
            <a:gdLst>
              <a:gd name="connsiteX0" fmla="*/ 0 w 2253807"/>
              <a:gd name="connsiteY0" fmla="*/ 0 h 1262130"/>
              <a:gd name="connsiteX1" fmla="*/ 2253807 w 2253807"/>
              <a:gd name="connsiteY1" fmla="*/ 0 h 1262130"/>
              <a:gd name="connsiteX2" fmla="*/ 2253807 w 2253807"/>
              <a:gd name="connsiteY2" fmla="*/ 1262130 h 1262130"/>
              <a:gd name="connsiteX3" fmla="*/ 1013277 w 2253807"/>
              <a:gd name="connsiteY3" fmla="*/ 1262130 h 1262130"/>
              <a:gd name="connsiteX4" fmla="*/ 1013277 w 2253807"/>
              <a:gd name="connsiteY4" fmla="*/ 700070 h 1262130"/>
              <a:gd name="connsiteX5" fmla="*/ 0 w 2253807"/>
              <a:gd name="connsiteY5" fmla="*/ 700070 h 1262130"/>
              <a:gd name="connsiteX6" fmla="*/ 0 w 2253807"/>
              <a:gd name="connsiteY6" fmla="*/ 0 h 1262130"/>
              <a:gd name="connsiteX0-1" fmla="*/ 1013277 w 2253807"/>
              <a:gd name="connsiteY0-2" fmla="*/ 700070 h 1262130"/>
              <a:gd name="connsiteX1-3" fmla="*/ 0 w 2253807"/>
              <a:gd name="connsiteY1-4" fmla="*/ 700070 h 1262130"/>
              <a:gd name="connsiteX2-5" fmla="*/ 0 w 2253807"/>
              <a:gd name="connsiteY2-6" fmla="*/ 0 h 1262130"/>
              <a:gd name="connsiteX3-7" fmla="*/ 2253807 w 2253807"/>
              <a:gd name="connsiteY3-8" fmla="*/ 0 h 1262130"/>
              <a:gd name="connsiteX4-9" fmla="*/ 2253807 w 2253807"/>
              <a:gd name="connsiteY4-10" fmla="*/ 1262130 h 1262130"/>
              <a:gd name="connsiteX5-11" fmla="*/ 1013277 w 2253807"/>
              <a:gd name="connsiteY5-12" fmla="*/ 1262130 h 1262130"/>
              <a:gd name="connsiteX6-13" fmla="*/ 1104717 w 2253807"/>
              <a:gd name="connsiteY6-14" fmla="*/ 791510 h 1262130"/>
              <a:gd name="connsiteX0-15" fmla="*/ 1013277 w 2253807"/>
              <a:gd name="connsiteY0-16" fmla="*/ 700070 h 1262130"/>
              <a:gd name="connsiteX1-17" fmla="*/ 0 w 2253807"/>
              <a:gd name="connsiteY1-18" fmla="*/ 700070 h 1262130"/>
              <a:gd name="connsiteX2-19" fmla="*/ 0 w 2253807"/>
              <a:gd name="connsiteY2-20" fmla="*/ 0 h 1262130"/>
              <a:gd name="connsiteX3-21" fmla="*/ 2253807 w 2253807"/>
              <a:gd name="connsiteY3-22" fmla="*/ 0 h 1262130"/>
              <a:gd name="connsiteX4-23" fmla="*/ 2253807 w 2253807"/>
              <a:gd name="connsiteY4-24" fmla="*/ 1262130 h 1262130"/>
              <a:gd name="connsiteX5-25" fmla="*/ 1013277 w 2253807"/>
              <a:gd name="connsiteY5-26" fmla="*/ 1262130 h 1262130"/>
              <a:gd name="connsiteX0-27" fmla="*/ 0 w 2253807"/>
              <a:gd name="connsiteY0-28" fmla="*/ 700070 h 1262130"/>
              <a:gd name="connsiteX1-29" fmla="*/ 0 w 2253807"/>
              <a:gd name="connsiteY1-30" fmla="*/ 0 h 1262130"/>
              <a:gd name="connsiteX2-31" fmla="*/ 2253807 w 2253807"/>
              <a:gd name="connsiteY2-32" fmla="*/ 0 h 1262130"/>
              <a:gd name="connsiteX3-33" fmla="*/ 2253807 w 2253807"/>
              <a:gd name="connsiteY3-34" fmla="*/ 1262130 h 1262130"/>
              <a:gd name="connsiteX4-35" fmla="*/ 1013277 w 2253807"/>
              <a:gd name="connsiteY4-36" fmla="*/ 1262130 h 12621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/>
        </p:nvSpPr>
        <p:spPr>
          <a:xfrm flipH="1">
            <a:off x="11707676" y="6449060"/>
            <a:ext cx="396009" cy="343781"/>
          </a:xfrm>
          <a:custGeom>
            <a:avLst/>
            <a:gdLst>
              <a:gd name="connsiteX0" fmla="*/ 0 w 2463662"/>
              <a:gd name="connsiteY0" fmla="*/ 0 h 1478645"/>
              <a:gd name="connsiteX1" fmla="*/ 877819 w 2463662"/>
              <a:gd name="connsiteY1" fmla="*/ 0 h 1478645"/>
              <a:gd name="connsiteX2" fmla="*/ 877819 w 2463662"/>
              <a:gd name="connsiteY2" fmla="*/ 1105159 h 1478645"/>
              <a:gd name="connsiteX3" fmla="*/ 2463662 w 2463662"/>
              <a:gd name="connsiteY3" fmla="*/ 1105159 h 1478645"/>
              <a:gd name="connsiteX4" fmla="*/ 2463662 w 2463662"/>
              <a:gd name="connsiteY4" fmla="*/ 1478645 h 1478645"/>
              <a:gd name="connsiteX5" fmla="*/ 0 w 2463662"/>
              <a:gd name="connsiteY5" fmla="*/ 1478645 h 1478645"/>
              <a:gd name="connsiteX6" fmla="*/ 0 w 2463662"/>
              <a:gd name="connsiteY6" fmla="*/ 0 h 1478645"/>
              <a:gd name="connsiteX0-1" fmla="*/ 877819 w 2463662"/>
              <a:gd name="connsiteY0-2" fmla="*/ 1105159 h 1478645"/>
              <a:gd name="connsiteX1-3" fmla="*/ 2463662 w 2463662"/>
              <a:gd name="connsiteY1-4" fmla="*/ 1105159 h 1478645"/>
              <a:gd name="connsiteX2-5" fmla="*/ 2463662 w 2463662"/>
              <a:gd name="connsiteY2-6" fmla="*/ 1478645 h 1478645"/>
              <a:gd name="connsiteX3-7" fmla="*/ 0 w 2463662"/>
              <a:gd name="connsiteY3-8" fmla="*/ 1478645 h 1478645"/>
              <a:gd name="connsiteX4-9" fmla="*/ 0 w 2463662"/>
              <a:gd name="connsiteY4-10" fmla="*/ 0 h 1478645"/>
              <a:gd name="connsiteX5-11" fmla="*/ 877819 w 2463662"/>
              <a:gd name="connsiteY5-12" fmla="*/ 0 h 1478645"/>
              <a:gd name="connsiteX6-13" fmla="*/ 969259 w 2463662"/>
              <a:gd name="connsiteY6-14" fmla="*/ 1196599 h 1478645"/>
              <a:gd name="connsiteX0-15" fmla="*/ 877819 w 2463662"/>
              <a:gd name="connsiteY0-16" fmla="*/ 1105159 h 1478645"/>
              <a:gd name="connsiteX1-17" fmla="*/ 2463662 w 2463662"/>
              <a:gd name="connsiteY1-18" fmla="*/ 1105159 h 1478645"/>
              <a:gd name="connsiteX2-19" fmla="*/ 2463662 w 2463662"/>
              <a:gd name="connsiteY2-20" fmla="*/ 1478645 h 1478645"/>
              <a:gd name="connsiteX3-21" fmla="*/ 0 w 2463662"/>
              <a:gd name="connsiteY3-22" fmla="*/ 1478645 h 1478645"/>
              <a:gd name="connsiteX4-23" fmla="*/ 0 w 2463662"/>
              <a:gd name="connsiteY4-24" fmla="*/ 0 h 1478645"/>
              <a:gd name="connsiteX5-25" fmla="*/ 877819 w 2463662"/>
              <a:gd name="connsiteY5-26" fmla="*/ 0 h 1478645"/>
              <a:gd name="connsiteX0-27" fmla="*/ 2463662 w 2463662"/>
              <a:gd name="connsiteY0-28" fmla="*/ 1105159 h 1478645"/>
              <a:gd name="connsiteX1-29" fmla="*/ 2463662 w 2463662"/>
              <a:gd name="connsiteY1-30" fmla="*/ 1478645 h 1478645"/>
              <a:gd name="connsiteX2-31" fmla="*/ 0 w 2463662"/>
              <a:gd name="connsiteY2-32" fmla="*/ 1478645 h 1478645"/>
              <a:gd name="connsiteX3-33" fmla="*/ 0 w 2463662"/>
              <a:gd name="connsiteY3-34" fmla="*/ 0 h 1478645"/>
              <a:gd name="connsiteX4-35" fmla="*/ 877819 w 2463662"/>
              <a:gd name="connsiteY4-36" fmla="*/ 0 h 14786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63662" h="1478645">
                <a:moveTo>
                  <a:pt x="2463662" y="1105159"/>
                </a:moveTo>
                <a:lnTo>
                  <a:pt x="2463662" y="1478645"/>
                </a:lnTo>
                <a:lnTo>
                  <a:pt x="0" y="1478645"/>
                </a:lnTo>
                <a:lnTo>
                  <a:pt x="0" y="0"/>
                </a:lnTo>
                <a:lnTo>
                  <a:pt x="877819" y="0"/>
                </a:lnTo>
              </a:path>
            </a:pathLst>
          </a:cu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u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1693-7666-406A-8579-5E165E7F6E00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58A2-2B5C-444C-9E1F-77690014B2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1693-7666-406A-8579-5E165E7F6E00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58A2-2B5C-444C-9E1F-77690014B2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1693-7666-406A-8579-5E165E7F6E00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58A2-2B5C-444C-9E1F-77690014B2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1693-7666-406A-8579-5E165E7F6E00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58A2-2B5C-444C-9E1F-77690014B2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1693-7666-406A-8579-5E165E7F6E00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58A2-2B5C-444C-9E1F-77690014B2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1693-7666-406A-8579-5E165E7F6E00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58A2-2B5C-444C-9E1F-77690014B2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1693-7666-406A-8579-5E165E7F6E00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58A2-2B5C-444C-9E1F-77690014B2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1693-7666-406A-8579-5E165E7F6E00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58A2-2B5C-444C-9E1F-77690014B2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51693-7666-406A-8579-5E165E7F6E00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B58A2-2B5C-444C-9E1F-77690014B2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tags" Target="../tags/tag56.xml"/><Relationship Id="rId7" Type="http://schemas.openxmlformats.org/officeDocument/2006/relationships/image" Target="../media/image29.jpe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7.xml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image" Target="../media/image34.jpe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33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32.png"/><Relationship Id="rId5" Type="http://schemas.openxmlformats.org/officeDocument/2006/relationships/tags" Target="../tags/tag62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61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6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5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10.jpeg"/><Relationship Id="rId5" Type="http://schemas.openxmlformats.org/officeDocument/2006/relationships/tags" Target="../tags/tag14.xml"/><Relationship Id="rId10" Type="http://schemas.openxmlformats.org/officeDocument/2006/relationships/image" Target="../media/image9.png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13.jpe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12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28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17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16.jpeg"/><Relationship Id="rId2" Type="http://schemas.openxmlformats.org/officeDocument/2006/relationships/tags" Target="../tags/tag34.xml"/><Relationship Id="rId16" Type="http://schemas.openxmlformats.org/officeDocument/2006/relationships/image" Target="../media/image15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37.xml"/><Relationship Id="rId15" Type="http://schemas.openxmlformats.org/officeDocument/2006/relationships/image" Target="../media/image19.png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44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15.png"/><Relationship Id="rId5" Type="http://schemas.openxmlformats.org/officeDocument/2006/relationships/tags" Target="../tags/tag46.xml"/><Relationship Id="rId10" Type="http://schemas.openxmlformats.org/officeDocument/2006/relationships/image" Target="../media/image22.png"/><Relationship Id="rId4" Type="http://schemas.openxmlformats.org/officeDocument/2006/relationships/tags" Target="../tags/tag45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50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原创设计师QQ69613753    _4"/>
          <p:cNvCxnSpPr/>
          <p:nvPr/>
        </p:nvCxnSpPr>
        <p:spPr>
          <a:xfrm>
            <a:off x="550322" y="882261"/>
            <a:ext cx="4412265" cy="1"/>
          </a:xfrm>
          <a:prstGeom prst="line">
            <a:avLst/>
          </a:prstGeom>
          <a:ln w="25400">
            <a:gradFill>
              <a:gsLst>
                <a:gs pos="8000">
                  <a:srgbClr val="B6C6DD"/>
                </a:gs>
                <a:gs pos="0">
                  <a:schemeClr val="bg1">
                    <a:alpha val="0"/>
                  </a:schemeClr>
                </a:gs>
                <a:gs pos="100000">
                  <a:srgbClr val="425C8F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914352" y="418003"/>
            <a:ext cx="1086719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fontAlgn="ctr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</a:p>
        </p:txBody>
      </p:sp>
      <p:cxnSp>
        <p:nvCxnSpPr>
          <p:cNvPr id="109" name="原创设计师QQ69613753    _4"/>
          <p:cNvCxnSpPr/>
          <p:nvPr/>
        </p:nvCxnSpPr>
        <p:spPr>
          <a:xfrm>
            <a:off x="550322" y="882261"/>
            <a:ext cx="4412265" cy="1"/>
          </a:xfrm>
          <a:prstGeom prst="line">
            <a:avLst/>
          </a:prstGeom>
          <a:ln w="25400">
            <a:gradFill>
              <a:gsLst>
                <a:gs pos="8000">
                  <a:srgbClr val="B6C6DD"/>
                </a:gs>
                <a:gs pos="0">
                  <a:schemeClr val="bg1">
                    <a:alpha val="0"/>
                  </a:schemeClr>
                </a:gs>
                <a:gs pos="100000">
                  <a:srgbClr val="425C8F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827940" y="1670367"/>
            <a:ext cx="1309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kumimoji="1"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27940" y="1973315"/>
            <a:ext cx="299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使用安卓系统手机（建议使用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Android5.0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及以上版本）中带有扫一扫功能的浏览器扫描二维码，暂不支持苹果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版本下载。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肘形连接符 11"/>
          <p:cNvCxnSpPr>
            <a:stCxn id="17" idx="2"/>
          </p:cNvCxnSpPr>
          <p:nvPr/>
        </p:nvCxnSpPr>
        <p:spPr>
          <a:xfrm rot="16200000" flipH="1">
            <a:off x="2814252" y="2436623"/>
            <a:ext cx="888310" cy="1869908"/>
          </a:xfrm>
          <a:prstGeom prst="bentConnector2">
            <a:avLst/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47" y="1670367"/>
            <a:ext cx="4460421" cy="446042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7939" y="4607658"/>
            <a:ext cx="299102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仅支持使用浏览器扫描二维码，微信与支付宝等暂不支持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7939" y="4325545"/>
            <a:ext cx="1309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105" y="910486"/>
            <a:ext cx="2652112" cy="5624279"/>
          </a:xfrm>
          <a:prstGeom prst="rect">
            <a:avLst/>
          </a:prstGeom>
        </p:spPr>
      </p:pic>
      <p:cxnSp>
        <p:nvCxnSpPr>
          <p:cNvPr id="2" name="原创设计师QQ69613753    _4"/>
          <p:cNvCxnSpPr/>
          <p:nvPr/>
        </p:nvCxnSpPr>
        <p:spPr>
          <a:xfrm>
            <a:off x="550322" y="882261"/>
            <a:ext cx="4412265" cy="1"/>
          </a:xfrm>
          <a:prstGeom prst="line">
            <a:avLst/>
          </a:prstGeom>
          <a:ln w="25400">
            <a:gradFill>
              <a:gsLst>
                <a:gs pos="8000">
                  <a:srgbClr val="B6C6DD"/>
                </a:gs>
                <a:gs pos="0">
                  <a:schemeClr val="bg1">
                    <a:alpha val="0"/>
                  </a:schemeClr>
                </a:gs>
                <a:gs pos="100000">
                  <a:srgbClr val="425C8F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914352" y="418003"/>
            <a:ext cx="1086719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fontAlgn="ctr"/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信息确认</a:t>
            </a:r>
          </a:p>
        </p:txBody>
      </p:sp>
      <p:cxnSp>
        <p:nvCxnSpPr>
          <p:cNvPr id="4" name="原创设计师QQ69613753    _4"/>
          <p:cNvCxnSpPr/>
          <p:nvPr/>
        </p:nvCxnSpPr>
        <p:spPr>
          <a:xfrm>
            <a:off x="550322" y="882261"/>
            <a:ext cx="4412265" cy="1"/>
          </a:xfrm>
          <a:prstGeom prst="line">
            <a:avLst/>
          </a:prstGeom>
          <a:ln w="25400">
            <a:gradFill>
              <a:gsLst>
                <a:gs pos="8000">
                  <a:srgbClr val="B6C6DD"/>
                </a:gs>
                <a:gs pos="0">
                  <a:schemeClr val="bg1">
                    <a:alpha val="0"/>
                  </a:schemeClr>
                </a:gs>
                <a:gs pos="100000">
                  <a:srgbClr val="425C8F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900955" y="6506548"/>
            <a:ext cx="1458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信息确认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987503" y="6439997"/>
            <a:ext cx="1458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手写签名</a:t>
            </a:r>
          </a:p>
        </p:txBody>
      </p:sp>
      <p:sp>
        <p:nvSpPr>
          <p:cNvPr id="33" name="矩形 32"/>
          <p:cNvSpPr/>
          <p:nvPr/>
        </p:nvSpPr>
        <p:spPr>
          <a:xfrm>
            <a:off x="3599233" y="5827341"/>
            <a:ext cx="2062650" cy="430425"/>
          </a:xfrm>
          <a:prstGeom prst="rect">
            <a:avLst/>
          </a:prstGeom>
          <a:solidFill>
            <a:srgbClr val="93CDDD">
              <a:alpha val="18039"/>
            </a:srgb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7" name="肘形连接符 11"/>
          <p:cNvCxnSpPr>
            <a:stCxn id="33" idx="3"/>
          </p:cNvCxnSpPr>
          <p:nvPr/>
        </p:nvCxnSpPr>
        <p:spPr>
          <a:xfrm flipV="1">
            <a:off x="5661883" y="3765687"/>
            <a:ext cx="1634308" cy="2276867"/>
          </a:xfrm>
          <a:prstGeom prst="bentConnector3">
            <a:avLst>
              <a:gd name="adj1" fmla="val 50000"/>
            </a:avLst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653" y="1020769"/>
            <a:ext cx="2652112" cy="523699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21555" y="1712358"/>
            <a:ext cx="233858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fontAlgn="auto">
              <a:lnSpc>
                <a:spcPct val="100000"/>
              </a:lnSpc>
              <a:buFont typeface="+mj-lt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完成基本信息、党组织生活情况和奖惩情况的填写后，在信息确认页面进行确认，如需修改可双击修改的信息项跳转至相应页面进行修改。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228600" fontAlgn="auto">
              <a:lnSpc>
                <a:spcPct val="100000"/>
              </a:lnSpc>
              <a:buFont typeface="+mj-lt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信息确认无误后，手写签名并提交审核，开启用户身份核验。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0606" y="128558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信息确认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160" y="1654916"/>
            <a:ext cx="1125661" cy="3752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8724" y="3622613"/>
            <a:ext cx="797098" cy="1594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105" y="947869"/>
            <a:ext cx="2652112" cy="2148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u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原创设计师QQ69613753    _4"/>
          <p:cNvCxnSpPr/>
          <p:nvPr/>
        </p:nvCxnSpPr>
        <p:spPr>
          <a:xfrm>
            <a:off x="550322" y="882261"/>
            <a:ext cx="4412265" cy="1"/>
          </a:xfrm>
          <a:prstGeom prst="line">
            <a:avLst/>
          </a:prstGeom>
          <a:ln w="25400">
            <a:gradFill>
              <a:gsLst>
                <a:gs pos="8000">
                  <a:srgbClr val="B6C6DD"/>
                </a:gs>
                <a:gs pos="0">
                  <a:schemeClr val="bg1">
                    <a:alpha val="0"/>
                  </a:schemeClr>
                </a:gs>
                <a:gs pos="100000">
                  <a:srgbClr val="425C8F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914352" y="418003"/>
            <a:ext cx="1086719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fontAlgn="ctr"/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核验身份</a:t>
            </a:r>
          </a:p>
        </p:txBody>
      </p:sp>
      <p:cxnSp>
        <p:nvCxnSpPr>
          <p:cNvPr id="4" name="原创设计师QQ69613753    _4"/>
          <p:cNvCxnSpPr/>
          <p:nvPr/>
        </p:nvCxnSpPr>
        <p:spPr>
          <a:xfrm>
            <a:off x="550322" y="882261"/>
            <a:ext cx="4412265" cy="1"/>
          </a:xfrm>
          <a:prstGeom prst="line">
            <a:avLst/>
          </a:prstGeom>
          <a:ln w="25400">
            <a:gradFill>
              <a:gsLst>
                <a:gs pos="8000">
                  <a:srgbClr val="B6C6DD"/>
                </a:gs>
                <a:gs pos="0">
                  <a:schemeClr val="bg1">
                    <a:alpha val="0"/>
                  </a:schemeClr>
                </a:gs>
                <a:gs pos="100000">
                  <a:srgbClr val="425C8F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43" y="1045844"/>
            <a:ext cx="2475307" cy="512529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635" y="1046655"/>
            <a:ext cx="2475307" cy="51244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626225" y="1045845"/>
            <a:ext cx="2402840" cy="519049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97650" y="1797470"/>
            <a:ext cx="233858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fontAlgn="auto">
              <a:lnSpc>
                <a:spcPct val="100000"/>
              </a:lnSpc>
              <a:buFont typeface="+mj-lt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点击开始检测，进入人脸识别页面，在人脸识别页面将人脸放入取景框中，根据提示声音或者文字提示，做相应的动作。人脸识别认证后，完成身份核验。</a:t>
            </a:r>
          </a:p>
          <a:p>
            <a:pPr indent="-228600" fontAlgn="auto">
              <a:lnSpc>
                <a:spcPct val="100000"/>
              </a:lnSpc>
              <a:buFont typeface="+mj-lt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确定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按钮，完成年审信息的提交。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69101" y="121829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核验身份</a:t>
            </a:r>
            <a:endParaRPr kumimoji="1"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2"/>
            </p:custDataLst>
          </p:nvPr>
        </p:nvSpPr>
        <p:spPr>
          <a:xfrm>
            <a:off x="3691317" y="6284695"/>
            <a:ext cx="254254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核验过程提示</a:t>
            </a:r>
          </a:p>
        </p:txBody>
      </p:sp>
      <p:sp>
        <p:nvSpPr>
          <p:cNvPr id="26" name="文本框 25"/>
          <p:cNvSpPr txBox="1"/>
          <p:nvPr>
            <p:custDataLst>
              <p:tags r:id="rId3"/>
            </p:custDataLst>
          </p:nvPr>
        </p:nvSpPr>
        <p:spPr>
          <a:xfrm>
            <a:off x="6556375" y="6323397"/>
            <a:ext cx="254254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成功提示</a:t>
            </a:r>
          </a:p>
        </p:txBody>
      </p:sp>
      <p:sp>
        <p:nvSpPr>
          <p:cNvPr id="27" name="文本框 26"/>
          <p:cNvSpPr txBox="1"/>
          <p:nvPr>
            <p:custDataLst>
              <p:tags r:id="rId4"/>
            </p:custDataLst>
          </p:nvPr>
        </p:nvSpPr>
        <p:spPr>
          <a:xfrm>
            <a:off x="9117330" y="6297930"/>
            <a:ext cx="254254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失败提示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u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原创设计师QQ69613753    _4"/>
          <p:cNvCxnSpPr/>
          <p:nvPr/>
        </p:nvCxnSpPr>
        <p:spPr>
          <a:xfrm>
            <a:off x="550322" y="882261"/>
            <a:ext cx="4412265" cy="1"/>
          </a:xfrm>
          <a:prstGeom prst="line">
            <a:avLst/>
          </a:prstGeom>
          <a:ln w="25400">
            <a:gradFill>
              <a:gsLst>
                <a:gs pos="8000">
                  <a:srgbClr val="B6C6DD"/>
                </a:gs>
                <a:gs pos="0">
                  <a:schemeClr val="bg1">
                    <a:alpha val="0"/>
                  </a:schemeClr>
                </a:gs>
                <a:gs pos="100000">
                  <a:srgbClr val="425C8F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914352" y="418003"/>
            <a:ext cx="1086719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fontAlgn="ctr"/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年审进度查看</a:t>
            </a:r>
          </a:p>
        </p:txBody>
      </p:sp>
      <p:cxnSp>
        <p:nvCxnSpPr>
          <p:cNvPr id="4" name="原创设计师QQ69613753    _4"/>
          <p:cNvCxnSpPr/>
          <p:nvPr/>
        </p:nvCxnSpPr>
        <p:spPr>
          <a:xfrm>
            <a:off x="550322" y="882261"/>
            <a:ext cx="4412265" cy="1"/>
          </a:xfrm>
          <a:prstGeom prst="line">
            <a:avLst/>
          </a:prstGeom>
          <a:ln w="25400">
            <a:gradFill>
              <a:gsLst>
                <a:gs pos="8000">
                  <a:srgbClr val="B6C6DD"/>
                </a:gs>
                <a:gs pos="0">
                  <a:schemeClr val="bg1">
                    <a:alpha val="0"/>
                  </a:schemeClr>
                </a:gs>
                <a:gs pos="100000">
                  <a:srgbClr val="425C8F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266440" y="1231900"/>
            <a:ext cx="2329180" cy="504888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9079230" y="1231900"/>
            <a:ext cx="2329815" cy="5048627"/>
            <a:chOff x="9827" y="1940"/>
            <a:chExt cx="3669" cy="795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827" y="1940"/>
              <a:ext cx="3669" cy="7951"/>
            </a:xfrm>
            <a:prstGeom prst="rect">
              <a:avLst/>
            </a:prstGeom>
          </p:spPr>
        </p:pic>
        <p:sp>
          <p:nvSpPr>
            <p:cNvPr id="15" name="矩形 14"/>
            <p:cNvSpPr/>
            <p:nvPr>
              <p:custDataLst>
                <p:tags r:id="rId7"/>
              </p:custDataLst>
            </p:nvPr>
          </p:nvSpPr>
          <p:spPr>
            <a:xfrm>
              <a:off x="10165" y="4986"/>
              <a:ext cx="2933" cy="583"/>
            </a:xfrm>
            <a:prstGeom prst="rect">
              <a:avLst/>
            </a:prstGeom>
            <a:solidFill>
              <a:srgbClr val="93CDDD">
                <a:alpha val="18039"/>
              </a:srgb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8"/>
              </p:custDataLst>
            </p:nvPr>
          </p:nvSpPr>
          <p:spPr>
            <a:xfrm>
              <a:off x="9827" y="5974"/>
              <a:ext cx="1865" cy="663"/>
            </a:xfrm>
            <a:prstGeom prst="rect">
              <a:avLst/>
            </a:prstGeom>
            <a:solidFill>
              <a:srgbClr val="93CDDD">
                <a:alpha val="18039"/>
              </a:srgb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31900"/>
            <a:ext cx="2331085" cy="503999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>
          <a:xfrm>
            <a:off x="680683" y="1266399"/>
            <a:ext cx="127513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进度查看</a:t>
            </a:r>
            <a:endParaRPr kumimoji="1"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3"/>
            </p:custDataLst>
          </p:nvPr>
        </p:nvSpPr>
        <p:spPr>
          <a:xfrm>
            <a:off x="680758" y="1686878"/>
            <a:ext cx="2236470" cy="29220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填报完成后，提示“您的年度登记已经提交审核，请于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个工作日后查看年度登记审核是否通过，感谢您的支持与配合！”。</a:t>
            </a:r>
          </a:p>
          <a:p>
            <a:pPr fontAlgn="auto">
              <a:lnSpc>
                <a:spcPct val="10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审核通过，提示“您的年度登记已审核通过，感谢您的支持与配合！”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审核不通过，系统返回审核不通过的原因，点击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再次年审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按钮进行重新年审。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3396615" y="6336665"/>
            <a:ext cx="254254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/>
              <a:t>已提交待审核</a:t>
            </a:r>
          </a:p>
        </p:txBody>
      </p:sp>
      <p:sp>
        <p:nvSpPr>
          <p:cNvPr id="24" name="文本框 23"/>
          <p:cNvSpPr txBox="1"/>
          <p:nvPr>
            <p:custDataLst>
              <p:tags r:id="rId5"/>
            </p:custDataLst>
          </p:nvPr>
        </p:nvSpPr>
        <p:spPr>
          <a:xfrm>
            <a:off x="6022340" y="6336665"/>
            <a:ext cx="254254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/>
              <a:t>审核通过</a:t>
            </a:r>
          </a:p>
        </p:txBody>
      </p:sp>
      <p:sp>
        <p:nvSpPr>
          <p:cNvPr id="25" name="文本框 24"/>
          <p:cNvSpPr txBox="1"/>
          <p:nvPr>
            <p:custDataLst>
              <p:tags r:id="rId6"/>
            </p:custDataLst>
          </p:nvPr>
        </p:nvSpPr>
        <p:spPr>
          <a:xfrm>
            <a:off x="9103360" y="6336665"/>
            <a:ext cx="254254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/>
              <a:t>审核不通过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441" y="1233744"/>
            <a:ext cx="2329180" cy="45313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231901"/>
            <a:ext cx="2331085" cy="46892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230" y="1233742"/>
            <a:ext cx="2329815" cy="4686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u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原创设计师QQ69613753    _4"/>
          <p:cNvCxnSpPr/>
          <p:nvPr/>
        </p:nvCxnSpPr>
        <p:spPr>
          <a:xfrm>
            <a:off x="550322" y="882261"/>
            <a:ext cx="4412265" cy="1"/>
          </a:xfrm>
          <a:prstGeom prst="line">
            <a:avLst/>
          </a:prstGeom>
          <a:ln w="25400">
            <a:gradFill>
              <a:gsLst>
                <a:gs pos="8000">
                  <a:srgbClr val="B6C6DD"/>
                </a:gs>
                <a:gs pos="0">
                  <a:schemeClr val="bg1">
                    <a:alpha val="0"/>
                  </a:schemeClr>
                </a:gs>
                <a:gs pos="100000">
                  <a:srgbClr val="425C8F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907828" y="418004"/>
            <a:ext cx="1086719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fontAlgn="ctr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</a:p>
        </p:txBody>
      </p:sp>
      <p:cxnSp>
        <p:nvCxnSpPr>
          <p:cNvPr id="109" name="原创设计师QQ69613753    _4"/>
          <p:cNvCxnSpPr/>
          <p:nvPr/>
        </p:nvCxnSpPr>
        <p:spPr>
          <a:xfrm>
            <a:off x="550322" y="882261"/>
            <a:ext cx="4412265" cy="1"/>
          </a:xfrm>
          <a:prstGeom prst="line">
            <a:avLst/>
          </a:prstGeom>
          <a:ln w="25400">
            <a:gradFill>
              <a:gsLst>
                <a:gs pos="8000">
                  <a:srgbClr val="B6C6DD"/>
                </a:gs>
                <a:gs pos="0">
                  <a:schemeClr val="bg1">
                    <a:alpha val="0"/>
                  </a:schemeClr>
                </a:gs>
                <a:gs pos="100000">
                  <a:srgbClr val="425C8F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87522" y="1501740"/>
            <a:ext cx="15943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>
              <a:buFont typeface="+mj-lt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扫描二维码后，在底部弹出窗口中，点击下载。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228600">
              <a:buFont typeface="+mj-lt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在弹出页面中选择“继续安装” 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228600">
              <a:buFont typeface="+mj-lt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根据手机系统提示完成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93530" y="1213323"/>
            <a:ext cx="142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kumimoji="1"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下载安装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109" y="1213323"/>
            <a:ext cx="2270555" cy="50456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436" y="1180581"/>
            <a:ext cx="2323255" cy="51111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63" y="1123516"/>
            <a:ext cx="2328791" cy="5200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22765" y="1105535"/>
            <a:ext cx="2151380" cy="45993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05" y="1157605"/>
            <a:ext cx="2161816" cy="4828056"/>
          </a:xfrm>
          <a:prstGeom prst="rect">
            <a:avLst/>
          </a:prstGeom>
        </p:spPr>
      </p:pic>
      <p:cxnSp>
        <p:nvCxnSpPr>
          <p:cNvPr id="31" name="原创设计师QQ69613753    _4"/>
          <p:cNvCxnSpPr/>
          <p:nvPr/>
        </p:nvCxnSpPr>
        <p:spPr>
          <a:xfrm>
            <a:off x="550957" y="1105781"/>
            <a:ext cx="4412265" cy="1"/>
          </a:xfrm>
          <a:prstGeom prst="line">
            <a:avLst/>
          </a:prstGeom>
          <a:ln w="25400">
            <a:gradFill>
              <a:gsLst>
                <a:gs pos="8000">
                  <a:srgbClr val="B6C6DD"/>
                </a:gs>
                <a:gs pos="0">
                  <a:schemeClr val="bg1">
                    <a:alpha val="0"/>
                  </a:schemeClr>
                </a:gs>
                <a:gs pos="100000">
                  <a:srgbClr val="425C8F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914352" y="418003"/>
            <a:ext cx="1086719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fontAlgn="ctr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用户注册</a:t>
            </a:r>
          </a:p>
        </p:txBody>
      </p:sp>
      <p:cxnSp>
        <p:nvCxnSpPr>
          <p:cNvPr id="109" name="原创设计师QQ69613753    _4"/>
          <p:cNvCxnSpPr/>
          <p:nvPr/>
        </p:nvCxnSpPr>
        <p:spPr>
          <a:xfrm>
            <a:off x="550957" y="1105781"/>
            <a:ext cx="4412265" cy="1"/>
          </a:xfrm>
          <a:prstGeom prst="line">
            <a:avLst/>
          </a:prstGeom>
          <a:ln w="25400">
            <a:gradFill>
              <a:gsLst>
                <a:gs pos="8000">
                  <a:srgbClr val="B6C6DD"/>
                </a:gs>
                <a:gs pos="0">
                  <a:schemeClr val="bg1">
                    <a:alpha val="0"/>
                  </a:schemeClr>
                </a:gs>
                <a:gs pos="100000">
                  <a:srgbClr val="425C8F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79512" y="1272860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85228" y="1610045"/>
            <a:ext cx="18992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fontAlgn="auto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首页点击“我的”进入“我的”页面，点击“登录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注册”后点击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立即注册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按钮进行新用户注册。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buFont typeface="+mj-lt"/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输入用户的姓名，身份证号，身份证有效期进行身份验证，输入手机号、图形验证码和密码进行账户设置。</a:t>
            </a:r>
          </a:p>
          <a:p>
            <a:pPr indent="0" fontAlgn="auto">
              <a:lnSpc>
                <a:spcPct val="100000"/>
              </a:lnSpc>
              <a:buFont typeface="+mj-lt"/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勾选阅读并同意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用户协议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隐私政策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，完成用户注册。</a:t>
            </a:r>
          </a:p>
          <a:p>
            <a:pPr indent="-228600" fontAlgn="auto">
              <a:lnSpc>
                <a:spcPct val="100000"/>
              </a:lnSpc>
              <a:buFont typeface="+mj-lt"/>
              <a:buAutoNum type="arabicPeriod"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2871153" y="5777865"/>
            <a:ext cx="1378585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/>
              <a:t>首页</a:t>
            </a:r>
          </a:p>
        </p:txBody>
      </p:sp>
      <p:sp>
        <p:nvSpPr>
          <p:cNvPr id="24" name="矩形 23"/>
          <p:cNvSpPr/>
          <p:nvPr>
            <p:custDataLst>
              <p:tags r:id="rId4"/>
            </p:custDataLst>
          </p:nvPr>
        </p:nvSpPr>
        <p:spPr>
          <a:xfrm>
            <a:off x="4107498" y="5624981"/>
            <a:ext cx="442423" cy="360680"/>
          </a:xfrm>
          <a:prstGeom prst="rect">
            <a:avLst/>
          </a:prstGeom>
          <a:solidFill>
            <a:srgbClr val="93CDDD">
              <a:alpha val="18039"/>
            </a:srgb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74389" y="5471017"/>
            <a:ext cx="1899284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与退役军人一体化平台（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端）账号通用，如已有一体化平台账号可直接登录。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4388" y="5188904"/>
            <a:ext cx="811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83" y="1143635"/>
            <a:ext cx="2081067" cy="464771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626" y="1143635"/>
            <a:ext cx="2132837" cy="4762224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8147246" y="4241010"/>
            <a:ext cx="581025" cy="360680"/>
          </a:xfrm>
          <a:prstGeom prst="rect">
            <a:avLst/>
          </a:prstGeom>
          <a:solidFill>
            <a:srgbClr val="93CDDD">
              <a:alpha val="18039"/>
            </a:srgb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5083493" y="5777865"/>
            <a:ext cx="1378585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/>
              <a:t>我的</a:t>
            </a:r>
          </a:p>
        </p:txBody>
      </p:sp>
      <p:sp>
        <p:nvSpPr>
          <p:cNvPr id="14" name="矩形 13"/>
          <p:cNvSpPr/>
          <p:nvPr>
            <p:custDataLst>
              <p:tags r:id="rId7"/>
            </p:custDataLst>
          </p:nvPr>
        </p:nvSpPr>
        <p:spPr>
          <a:xfrm>
            <a:off x="4839653" y="1381125"/>
            <a:ext cx="1092200" cy="433070"/>
          </a:xfrm>
          <a:prstGeom prst="rect">
            <a:avLst/>
          </a:prstGeom>
          <a:solidFill>
            <a:schemeClr val="tx2">
              <a:lumMod val="60000"/>
              <a:lumOff val="40000"/>
              <a:alpha val="71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7438073" y="5777865"/>
            <a:ext cx="1378585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/>
              <a:t>用户注册</a:t>
            </a: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9905048" y="5777865"/>
            <a:ext cx="1378585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/>
              <a:t>注册详情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5405" y="938530"/>
            <a:ext cx="2543175" cy="5435600"/>
          </a:xfrm>
          <a:prstGeom prst="rect">
            <a:avLst/>
          </a:prstGeom>
        </p:spPr>
      </p:pic>
      <p:cxnSp>
        <p:nvCxnSpPr>
          <p:cNvPr id="2" name="原创设计师QQ69613753    _4"/>
          <p:cNvCxnSpPr/>
          <p:nvPr/>
        </p:nvCxnSpPr>
        <p:spPr>
          <a:xfrm>
            <a:off x="550322" y="882261"/>
            <a:ext cx="4412265" cy="1"/>
          </a:xfrm>
          <a:prstGeom prst="line">
            <a:avLst/>
          </a:prstGeom>
          <a:ln w="25400">
            <a:gradFill>
              <a:gsLst>
                <a:gs pos="8000">
                  <a:srgbClr val="B6C6DD"/>
                </a:gs>
                <a:gs pos="0">
                  <a:schemeClr val="bg1">
                    <a:alpha val="0"/>
                  </a:schemeClr>
                </a:gs>
                <a:gs pos="100000">
                  <a:srgbClr val="425C8F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914352" y="418003"/>
            <a:ext cx="1086719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fontAlgn="ctr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用户登录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4" name="原创设计师QQ69613753    _4"/>
          <p:cNvCxnSpPr/>
          <p:nvPr/>
        </p:nvCxnSpPr>
        <p:spPr>
          <a:xfrm>
            <a:off x="550322" y="882261"/>
            <a:ext cx="4412265" cy="1"/>
          </a:xfrm>
          <a:prstGeom prst="line">
            <a:avLst/>
          </a:prstGeom>
          <a:ln w="25400">
            <a:gradFill>
              <a:gsLst>
                <a:gs pos="8000">
                  <a:srgbClr val="B6C6DD"/>
                </a:gs>
                <a:gs pos="0">
                  <a:schemeClr val="bg1">
                    <a:alpha val="0"/>
                  </a:schemeClr>
                </a:gs>
                <a:gs pos="100000">
                  <a:srgbClr val="425C8F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725853" y="2278273"/>
            <a:ext cx="24923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fontAlgn="auto">
              <a:lnSpc>
                <a:spcPct val="100000"/>
              </a:lnSpc>
              <a:buFont typeface="+mj-lt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支持两种方式登录：账号密码登录和手机号验证码登录，两种登录方式可以进行切换，选择自己适合的方式进行用户登录。</a:t>
            </a:r>
          </a:p>
          <a:p>
            <a:pPr indent="-228600" fontAlgn="auto">
              <a:lnSpc>
                <a:spcPct val="100000"/>
              </a:lnSpc>
              <a:buFont typeface="+mj-lt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输入账号密码，或点击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验证码登录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按钮切换至验证码登录的方式，输入手机号和验证码，勾选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用户协议和隐私政策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，滑动登录登陆按钮至最右侧，完成系统登录。</a:t>
            </a: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6518" y="1939917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856" y="938703"/>
            <a:ext cx="2543872" cy="5679987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5895984" y="5554486"/>
            <a:ext cx="1378585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/>
              <a:t>账号登录</a:t>
            </a:r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8961764" y="5554486"/>
            <a:ext cx="170053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/>
              <a:t>验证码登录</a:t>
            </a:r>
          </a:p>
        </p:txBody>
      </p:sp>
      <p:sp>
        <p:nvSpPr>
          <p:cNvPr id="19" name="矩形 18"/>
          <p:cNvSpPr/>
          <p:nvPr>
            <p:custDataLst>
              <p:tags r:id="rId5"/>
            </p:custDataLst>
          </p:nvPr>
        </p:nvSpPr>
        <p:spPr>
          <a:xfrm>
            <a:off x="5314959" y="2569469"/>
            <a:ext cx="2222663" cy="956359"/>
          </a:xfrm>
          <a:prstGeom prst="rect">
            <a:avLst/>
          </a:prstGeom>
          <a:solidFill>
            <a:srgbClr val="93CDDD">
              <a:alpha val="18039"/>
            </a:srgb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8607537" y="2857758"/>
            <a:ext cx="2225220" cy="956359"/>
          </a:xfrm>
          <a:prstGeom prst="rect">
            <a:avLst/>
          </a:prstGeom>
          <a:solidFill>
            <a:srgbClr val="93CDDD">
              <a:alpha val="18039"/>
            </a:srgb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>
            <p:custDataLst>
              <p:tags r:id="rId7"/>
            </p:custDataLst>
          </p:nvPr>
        </p:nvSpPr>
        <p:spPr>
          <a:xfrm>
            <a:off x="8692841" y="5065107"/>
            <a:ext cx="2074013" cy="383540"/>
          </a:xfrm>
          <a:prstGeom prst="rect">
            <a:avLst/>
          </a:prstGeom>
          <a:solidFill>
            <a:srgbClr val="93CDDD">
              <a:alpha val="18039"/>
            </a:srgb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>
            <p:custDataLst>
              <p:tags r:id="rId8"/>
            </p:custDataLst>
          </p:nvPr>
        </p:nvSpPr>
        <p:spPr>
          <a:xfrm>
            <a:off x="5389340" y="4427567"/>
            <a:ext cx="2041190" cy="383540"/>
          </a:xfrm>
          <a:prstGeom prst="rect">
            <a:avLst/>
          </a:prstGeom>
          <a:solidFill>
            <a:srgbClr val="93CDDD">
              <a:alpha val="18039"/>
            </a:srgb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u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19" y="1181659"/>
            <a:ext cx="2161816" cy="4828056"/>
          </a:xfrm>
          <a:prstGeom prst="rect">
            <a:avLst/>
          </a:prstGeom>
        </p:spPr>
      </p:pic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914352" y="418003"/>
            <a:ext cx="1086719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fontAlgn="ctr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年审入口</a:t>
            </a:r>
            <a:endParaRPr lang="zh-CN" sz="2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7" name="原创设计师QQ69613753    _4"/>
          <p:cNvCxnSpPr/>
          <p:nvPr/>
        </p:nvCxnSpPr>
        <p:spPr>
          <a:xfrm>
            <a:off x="550322" y="882261"/>
            <a:ext cx="4412265" cy="1"/>
          </a:xfrm>
          <a:prstGeom prst="line">
            <a:avLst/>
          </a:prstGeom>
          <a:ln w="25400">
            <a:gradFill>
              <a:gsLst>
                <a:gs pos="8000">
                  <a:srgbClr val="B6C6DD"/>
                </a:gs>
                <a:gs pos="0">
                  <a:schemeClr val="bg1">
                    <a:alpha val="0"/>
                  </a:schemeClr>
                </a:gs>
                <a:gs pos="100000">
                  <a:srgbClr val="425C8F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640715" y="2000250"/>
            <a:ext cx="275717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fontAlgn="auto">
              <a:lnSpc>
                <a:spcPct val="100000"/>
              </a:lnSpc>
              <a:buFont typeface="+mj-lt"/>
              <a:buNone/>
            </a:pP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登录后进入系统首页，</a:t>
            </a:r>
          </a:p>
          <a:p>
            <a:pPr indent="0" fontAlgn="auto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首页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常用服务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内，点击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逐月领取退役金退役军人年审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按钮进行年审。</a:t>
            </a:r>
          </a:p>
          <a:p>
            <a:pPr indent="0" fontAlgn="auto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军休服务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内，点击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逐月领取退役金退役军人年审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按钮进行年审。</a:t>
            </a:r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640731" y="1663023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年审入口</a:t>
            </a:r>
          </a:p>
        </p:txBody>
      </p:sp>
      <p:sp>
        <p:nvSpPr>
          <p:cNvPr id="23" name="文本框 22"/>
          <p:cNvSpPr txBox="1"/>
          <p:nvPr>
            <p:custDataLst>
              <p:tags r:id="rId3"/>
            </p:custDataLst>
          </p:nvPr>
        </p:nvSpPr>
        <p:spPr>
          <a:xfrm>
            <a:off x="5243195" y="6175375"/>
            <a:ext cx="1378585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首页</a:t>
            </a:r>
          </a:p>
        </p:txBody>
      </p:sp>
      <p:sp>
        <p:nvSpPr>
          <p:cNvPr id="24" name="文本框 23"/>
          <p:cNvSpPr txBox="1"/>
          <p:nvPr>
            <p:custDataLst>
              <p:tags r:id="rId4"/>
            </p:custDataLst>
          </p:nvPr>
        </p:nvSpPr>
        <p:spPr>
          <a:xfrm>
            <a:off x="8165602" y="6248227"/>
            <a:ext cx="170053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服务</a:t>
            </a:r>
          </a:p>
        </p:txBody>
      </p:sp>
      <p:sp>
        <p:nvSpPr>
          <p:cNvPr id="25" name="矩形 24"/>
          <p:cNvSpPr/>
          <p:nvPr>
            <p:custDataLst>
              <p:tags r:id="rId5"/>
            </p:custDataLst>
          </p:nvPr>
        </p:nvSpPr>
        <p:spPr>
          <a:xfrm>
            <a:off x="4781097" y="4780552"/>
            <a:ext cx="551180" cy="648335"/>
          </a:xfrm>
          <a:prstGeom prst="rect">
            <a:avLst/>
          </a:prstGeom>
          <a:solidFill>
            <a:srgbClr val="93CDDD">
              <a:alpha val="18039"/>
            </a:srgb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>
            <p:custDataLst>
              <p:tags r:id="rId6"/>
            </p:custDataLst>
          </p:nvPr>
        </p:nvSpPr>
        <p:spPr>
          <a:xfrm>
            <a:off x="8436413" y="3276327"/>
            <a:ext cx="510268" cy="638719"/>
          </a:xfrm>
          <a:prstGeom prst="rect">
            <a:avLst/>
          </a:prstGeom>
          <a:solidFill>
            <a:srgbClr val="93CDDD">
              <a:alpha val="18039"/>
            </a:srgb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形用户界面, 应用程序&#10;&#10;描述已自动生成">
            <a:extLst>
              <a:ext uri="{FF2B5EF4-FFF2-40B4-BE49-F238E27FC236}">
                <a16:creationId xmlns:a16="http://schemas.microsoft.com/office/drawing/2014/main" id="{1A0132AC-C39F-054D-8D76-DB345332F5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295" y="1181659"/>
            <a:ext cx="2257321" cy="4823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u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990" y="1166815"/>
            <a:ext cx="2241550" cy="5036820"/>
          </a:xfrm>
          <a:prstGeom prst="rect">
            <a:avLst/>
          </a:prstGeom>
        </p:spPr>
      </p:pic>
      <p:cxnSp>
        <p:nvCxnSpPr>
          <p:cNvPr id="2" name="原创设计师QQ69613753    _4"/>
          <p:cNvCxnSpPr/>
          <p:nvPr/>
        </p:nvCxnSpPr>
        <p:spPr>
          <a:xfrm>
            <a:off x="550322" y="882261"/>
            <a:ext cx="4412265" cy="1"/>
          </a:xfrm>
          <a:prstGeom prst="line">
            <a:avLst/>
          </a:prstGeom>
          <a:ln w="25400">
            <a:gradFill>
              <a:gsLst>
                <a:gs pos="8000">
                  <a:srgbClr val="B6C6DD"/>
                </a:gs>
                <a:gs pos="0">
                  <a:schemeClr val="bg1">
                    <a:alpha val="0"/>
                  </a:schemeClr>
                </a:gs>
                <a:gs pos="100000">
                  <a:srgbClr val="425C8F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914352" y="418003"/>
            <a:ext cx="1086719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fontAlgn="ctr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年审确认</a:t>
            </a:r>
            <a:endParaRPr lang="zh-CN" sz="2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4" name="原创设计师QQ69613753    _4"/>
          <p:cNvCxnSpPr/>
          <p:nvPr/>
        </p:nvCxnSpPr>
        <p:spPr>
          <a:xfrm>
            <a:off x="550322" y="882261"/>
            <a:ext cx="4412265" cy="1"/>
          </a:xfrm>
          <a:prstGeom prst="line">
            <a:avLst/>
          </a:prstGeom>
          <a:ln w="25400">
            <a:gradFill>
              <a:gsLst>
                <a:gs pos="8000">
                  <a:srgbClr val="B6C6DD"/>
                </a:gs>
                <a:gs pos="0">
                  <a:schemeClr val="bg1">
                    <a:alpha val="0"/>
                  </a:schemeClr>
                </a:gs>
                <a:gs pos="100000">
                  <a:srgbClr val="425C8F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94148" y="1961722"/>
            <a:ext cx="2837180" cy="16605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逐月领取退役金退役军人年审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按钮，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不具备年审条件的用户，弹窗提示：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很抱歉！您暂时不能进行相关业务办理，详情请就近咨询退役军人服务中心（站）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694316" y="1624617"/>
            <a:ext cx="17881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kumimoji="1"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不具备年审条件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13105" y="4250055"/>
            <a:ext cx="281813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逐月领取退役金退役军人年审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按钮，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跳转至年审说明页面。</a:t>
            </a:r>
          </a:p>
          <a:p>
            <a:pPr indent="0" fontAlgn="auto">
              <a:lnSpc>
                <a:spcPct val="100000"/>
              </a:lnSpc>
              <a:buFont typeface="+mj-lt"/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勾选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已阅读并同意以上内容及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认证服务协议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”，点击“立即确认”，跳转至基本信息填写页面。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buFont typeface="+mj-lt"/>
              <a:buNone/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94316" y="3913157"/>
            <a:ext cx="15849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1"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具备年审条件</a:t>
            </a:r>
          </a:p>
        </p:txBody>
      </p:sp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>
            <a:off x="9368155" y="4968875"/>
            <a:ext cx="2002790" cy="329565"/>
          </a:xfrm>
          <a:prstGeom prst="rect">
            <a:avLst/>
          </a:prstGeom>
          <a:solidFill>
            <a:srgbClr val="93CDDD">
              <a:alpha val="18039"/>
            </a:srgb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>
            <p:custDataLst>
              <p:tags r:id="rId5"/>
            </p:custDataLst>
          </p:nvPr>
        </p:nvSpPr>
        <p:spPr>
          <a:xfrm>
            <a:off x="9368155" y="5453380"/>
            <a:ext cx="2002790" cy="494030"/>
          </a:xfrm>
          <a:prstGeom prst="rect">
            <a:avLst/>
          </a:prstGeom>
          <a:solidFill>
            <a:srgbClr val="93CDDD">
              <a:alpha val="18039"/>
            </a:srgb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>
            <a:off x="6553835" y="6400165"/>
            <a:ext cx="211836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/>
              <a:t>不具备年审条件</a:t>
            </a:r>
          </a:p>
        </p:txBody>
      </p:sp>
      <p:sp>
        <p:nvSpPr>
          <p:cNvPr id="19" name="文本框 18"/>
          <p:cNvSpPr txBox="1"/>
          <p:nvPr>
            <p:custDataLst>
              <p:tags r:id="rId7"/>
            </p:custDataLst>
          </p:nvPr>
        </p:nvSpPr>
        <p:spPr>
          <a:xfrm>
            <a:off x="9252585" y="6400165"/>
            <a:ext cx="211836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/>
              <a:t>具备年审条件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395" y="1166815"/>
            <a:ext cx="2241550" cy="500612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92" y="1166369"/>
            <a:ext cx="2241550" cy="50061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84192" y="1867211"/>
            <a:ext cx="2241550" cy="547554"/>
          </a:xfrm>
          <a:prstGeom prst="rect">
            <a:avLst/>
          </a:prstGeom>
        </p:spPr>
      </p:pic>
      <p:sp>
        <p:nvSpPr>
          <p:cNvPr id="16" name="矩形 15"/>
          <p:cNvSpPr/>
          <p:nvPr>
            <p:custDataLst>
              <p:tags r:id="rId8"/>
            </p:custDataLst>
          </p:nvPr>
        </p:nvSpPr>
        <p:spPr>
          <a:xfrm>
            <a:off x="6455229" y="1908895"/>
            <a:ext cx="1980565" cy="464185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>
            <p:custDataLst>
              <p:tags r:id="rId9"/>
            </p:custDataLst>
          </p:nvPr>
        </p:nvSpPr>
        <p:spPr>
          <a:xfrm>
            <a:off x="3624759" y="4892675"/>
            <a:ext cx="661491" cy="699861"/>
          </a:xfrm>
          <a:prstGeom prst="rect">
            <a:avLst/>
          </a:prstGeom>
          <a:solidFill>
            <a:srgbClr val="93CDDD">
              <a:alpha val="18039"/>
            </a:srgb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989" y="1166369"/>
            <a:ext cx="2241551" cy="450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u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原创设计师QQ69613753    _4"/>
          <p:cNvCxnSpPr/>
          <p:nvPr/>
        </p:nvCxnSpPr>
        <p:spPr>
          <a:xfrm>
            <a:off x="657902" y="882261"/>
            <a:ext cx="4412265" cy="1"/>
          </a:xfrm>
          <a:prstGeom prst="line">
            <a:avLst/>
          </a:prstGeom>
          <a:ln w="25400">
            <a:gradFill>
              <a:gsLst>
                <a:gs pos="8000">
                  <a:srgbClr val="B6C6DD"/>
                </a:gs>
                <a:gs pos="0">
                  <a:schemeClr val="bg1">
                    <a:alpha val="0"/>
                  </a:schemeClr>
                </a:gs>
                <a:gs pos="100000">
                  <a:srgbClr val="425C8F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914352" y="418003"/>
            <a:ext cx="1086719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fontAlgn="ctr"/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基本信息填报</a:t>
            </a:r>
            <a:endParaRPr lang="zh-CN" sz="2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4" name="原创设计师QQ69613753    _4"/>
          <p:cNvCxnSpPr/>
          <p:nvPr/>
        </p:nvCxnSpPr>
        <p:spPr>
          <a:xfrm>
            <a:off x="657902" y="882261"/>
            <a:ext cx="4412265" cy="1"/>
          </a:xfrm>
          <a:prstGeom prst="line">
            <a:avLst/>
          </a:prstGeom>
          <a:ln w="25400">
            <a:gradFill>
              <a:gsLst>
                <a:gs pos="8000">
                  <a:srgbClr val="B6C6DD"/>
                </a:gs>
                <a:gs pos="0">
                  <a:schemeClr val="bg1">
                    <a:alpha val="0"/>
                  </a:schemeClr>
                </a:gs>
                <a:gs pos="100000">
                  <a:srgbClr val="425C8F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210" y="1104265"/>
            <a:ext cx="2327910" cy="51009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10885" y="1104265"/>
            <a:ext cx="2356485" cy="51079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4"/>
          <a:srcRect b="57270"/>
          <a:stretch>
            <a:fillRect/>
          </a:stretch>
        </p:blipFill>
        <p:spPr>
          <a:xfrm>
            <a:off x="2909570" y="1104265"/>
            <a:ext cx="2473325" cy="5107940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3021965" y="3173095"/>
            <a:ext cx="2360930" cy="1923415"/>
          </a:xfrm>
          <a:prstGeom prst="rect">
            <a:avLst/>
          </a:prstGeom>
          <a:solidFill>
            <a:srgbClr val="93CDDD">
              <a:alpha val="18039"/>
            </a:srgb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319694" y="4625797"/>
            <a:ext cx="233616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fontAlgn="auto">
              <a:lnSpc>
                <a:spcPct val="100000"/>
              </a:lnSpc>
              <a:buFont typeface="+mj-lt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上传身份证照片时，一是要按照手机提示，授权允许拍照功能；二是拍摄照片时注意手机光线，保证照片清晰准确。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4"/>
            </p:custDataLst>
          </p:nvPr>
        </p:nvSpPr>
        <p:spPr>
          <a:xfrm>
            <a:off x="319839" y="4190057"/>
            <a:ext cx="11785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1"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kumimoji="1"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319839" y="1683835"/>
            <a:ext cx="244729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buFont typeface="+mj-lt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进行基础信息填报时页面自动带入上一年填报的信息，可根据实际情况在此基础上进行相应修改，如存在缺失的信息项则进行填写补充。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228600">
              <a:buFont typeface="+mj-lt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信息填报完成确认无误后点击“下一步”进入党组织生活情况填报页面。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buFont typeface="+mj-lt"/>
              <a:buNone/>
            </a:pPr>
            <a:endParaRPr 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319984" y="1346520"/>
            <a:ext cx="1601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kumimoji="1"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基本信息填报</a:t>
            </a: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3375025" y="6360795"/>
            <a:ext cx="165481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上传身份证</a:t>
            </a:r>
          </a:p>
        </p:txBody>
      </p:sp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6161722" y="6360795"/>
            <a:ext cx="165481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/>
              <a:t>授权提示</a:t>
            </a:r>
          </a:p>
        </p:txBody>
      </p:sp>
      <p:sp>
        <p:nvSpPr>
          <p:cNvPr id="22" name="文本框 21"/>
          <p:cNvSpPr txBox="1"/>
          <p:nvPr>
            <p:custDataLst>
              <p:tags r:id="rId9"/>
            </p:custDataLst>
          </p:nvPr>
        </p:nvSpPr>
        <p:spPr>
          <a:xfrm>
            <a:off x="8874760" y="6370782"/>
            <a:ext cx="165481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拍照提示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12676" y="2790118"/>
            <a:ext cx="1165624" cy="27248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70" y="1121591"/>
            <a:ext cx="2473325" cy="49753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885" y="1121591"/>
            <a:ext cx="2356485" cy="4740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u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原创设计师QQ69613753    _4"/>
          <p:cNvCxnSpPr/>
          <p:nvPr/>
        </p:nvCxnSpPr>
        <p:spPr>
          <a:xfrm>
            <a:off x="550322" y="882261"/>
            <a:ext cx="4412265" cy="1"/>
          </a:xfrm>
          <a:prstGeom prst="line">
            <a:avLst/>
          </a:prstGeom>
          <a:ln w="25400">
            <a:gradFill>
              <a:gsLst>
                <a:gs pos="8000">
                  <a:srgbClr val="B6C6DD"/>
                </a:gs>
                <a:gs pos="0">
                  <a:schemeClr val="bg1">
                    <a:alpha val="0"/>
                  </a:schemeClr>
                </a:gs>
                <a:gs pos="100000">
                  <a:srgbClr val="425C8F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914352" y="418003"/>
            <a:ext cx="1086719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fontAlgn="ctr"/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党组织生活情况填报</a:t>
            </a:r>
            <a:endParaRPr lang="zh-CN" sz="2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4" name="原创设计师QQ69613753    _4"/>
          <p:cNvCxnSpPr/>
          <p:nvPr/>
        </p:nvCxnSpPr>
        <p:spPr>
          <a:xfrm>
            <a:off x="550322" y="882261"/>
            <a:ext cx="4412265" cy="1"/>
          </a:xfrm>
          <a:prstGeom prst="line">
            <a:avLst/>
          </a:prstGeom>
          <a:ln w="25400">
            <a:gradFill>
              <a:gsLst>
                <a:gs pos="8000">
                  <a:srgbClr val="B6C6DD"/>
                </a:gs>
                <a:gs pos="0">
                  <a:schemeClr val="bg1">
                    <a:alpha val="0"/>
                  </a:schemeClr>
                </a:gs>
                <a:gs pos="100000">
                  <a:srgbClr val="425C8F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34" y="1167500"/>
            <a:ext cx="2384425" cy="50444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7704" y="1167500"/>
            <a:ext cx="2347595" cy="5088255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989442" y="4027929"/>
            <a:ext cx="2952115" cy="24612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fontAlgn="auto">
              <a:lnSpc>
                <a:spcPct val="100000"/>
              </a:lnSpc>
              <a:buFont typeface="+mj-lt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支部联系电话：要填写正确格式的联系电话（手机号/区号-电话号码）。</a:t>
            </a:r>
          </a:p>
          <a:p>
            <a:pPr indent="-228600" fontAlgn="auto">
              <a:lnSpc>
                <a:spcPct val="100000"/>
              </a:lnSpc>
              <a:buFont typeface="+mj-lt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上年度参加组织生活次数：根据实际情况，填写上年度参加党组织活动次数，一般不能多于50次。</a:t>
            </a:r>
          </a:p>
          <a:p>
            <a:pPr indent="-228600" fontAlgn="auto">
              <a:lnSpc>
                <a:spcPct val="100000"/>
              </a:lnSpc>
              <a:buFont typeface="+mj-lt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上年度交纳党费金额（元）：根据实际情况填写交纳党费数额（元），一般不能超过100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000元。</a:t>
            </a:r>
          </a:p>
          <a:p>
            <a:pPr indent="-228600" fontAlgn="auto">
              <a:lnSpc>
                <a:spcPct val="100000"/>
              </a:lnSpc>
              <a:buFont typeface="+mj-lt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信息填报完成确认无误后，点击“下一步”进入奖惩情况填写页面。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989508" y="3689720"/>
            <a:ext cx="11785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1"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kumimoji="1"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3"/>
            </p:custDataLst>
          </p:nvPr>
        </p:nvSpPr>
        <p:spPr>
          <a:xfrm>
            <a:off x="1064372" y="1721362"/>
            <a:ext cx="287718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buFont typeface="+mj-lt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进行党组织生活情况信息填报时页面自动带入上一年填报的信息，可根据实际情况在此基础上进行相应修改，如存在缺失的信息项则进行填写补充。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228600">
              <a:buFont typeface="+mj-lt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信息填报完成确认无误后点击“下一步”进入奖惩情况填报页面。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4"/>
            </p:custDataLst>
          </p:nvPr>
        </p:nvSpPr>
        <p:spPr>
          <a:xfrm>
            <a:off x="1065152" y="1385122"/>
            <a:ext cx="2217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kumimoji="1"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党组织生活情况填报</a:t>
            </a:r>
          </a:p>
        </p:txBody>
      </p:sp>
      <p:sp>
        <p:nvSpPr>
          <p:cNvPr id="33" name="文本框 32"/>
          <p:cNvSpPr txBox="1"/>
          <p:nvPr>
            <p:custDataLst>
              <p:tags r:id="rId5"/>
            </p:custDataLst>
          </p:nvPr>
        </p:nvSpPr>
        <p:spPr>
          <a:xfrm>
            <a:off x="4867704" y="6365875"/>
            <a:ext cx="254254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党组织生活情况填报</a:t>
            </a:r>
            <a:endParaRPr lang="en-US" altLang="zh-CN" b="1" dirty="0"/>
          </a:p>
        </p:txBody>
      </p:sp>
      <p:sp>
        <p:nvSpPr>
          <p:cNvPr id="34" name="文本框 33"/>
          <p:cNvSpPr txBox="1"/>
          <p:nvPr>
            <p:custDataLst>
              <p:tags r:id="rId6"/>
            </p:custDataLst>
          </p:nvPr>
        </p:nvSpPr>
        <p:spPr>
          <a:xfrm>
            <a:off x="8998585" y="6365875"/>
            <a:ext cx="165481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填报完成</a:t>
            </a:r>
            <a:endParaRPr lang="en-US" altLang="zh-CN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76435" y="3345972"/>
            <a:ext cx="794135" cy="20467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704" y="1167500"/>
            <a:ext cx="2347595" cy="47224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34" y="1167501"/>
            <a:ext cx="2384425" cy="4796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u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原创设计师QQ69613753    _4"/>
          <p:cNvCxnSpPr/>
          <p:nvPr/>
        </p:nvCxnSpPr>
        <p:spPr>
          <a:xfrm>
            <a:off x="550322" y="882261"/>
            <a:ext cx="4412265" cy="1"/>
          </a:xfrm>
          <a:prstGeom prst="line">
            <a:avLst/>
          </a:prstGeom>
          <a:ln w="25400">
            <a:gradFill>
              <a:gsLst>
                <a:gs pos="8000">
                  <a:srgbClr val="B6C6DD"/>
                </a:gs>
                <a:gs pos="0">
                  <a:schemeClr val="bg1">
                    <a:alpha val="0"/>
                  </a:schemeClr>
                </a:gs>
                <a:gs pos="100000">
                  <a:srgbClr val="425C8F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914352" y="418003"/>
            <a:ext cx="1086719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fontAlgn="ctr"/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奖惩情况填报</a:t>
            </a:r>
            <a:endParaRPr lang="zh-CN" sz="2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4" name="原创设计师QQ69613753    _4"/>
          <p:cNvCxnSpPr/>
          <p:nvPr/>
        </p:nvCxnSpPr>
        <p:spPr>
          <a:xfrm>
            <a:off x="550322" y="882261"/>
            <a:ext cx="4412265" cy="1"/>
          </a:xfrm>
          <a:prstGeom prst="line">
            <a:avLst/>
          </a:prstGeom>
          <a:ln w="25400">
            <a:gradFill>
              <a:gsLst>
                <a:gs pos="8000">
                  <a:srgbClr val="B6C6DD"/>
                </a:gs>
                <a:gs pos="0">
                  <a:schemeClr val="bg1">
                    <a:alpha val="0"/>
                  </a:schemeClr>
                </a:gs>
                <a:gs pos="100000">
                  <a:srgbClr val="425C8F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4378960" y="6365875"/>
            <a:ext cx="254254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奖惩情况填报</a:t>
            </a:r>
            <a:endParaRPr lang="en-US" altLang="zh-CN" b="1" dirty="0"/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7465060" y="6367780"/>
            <a:ext cx="254254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填报完成</a:t>
            </a:r>
            <a:endParaRPr lang="en-US" altLang="zh-CN" b="1" dirty="0"/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765175" y="4623664"/>
            <a:ext cx="26521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fontAlgn="auto">
              <a:lnSpc>
                <a:spcPct val="100000"/>
              </a:lnSpc>
              <a:buFont typeface="+mj-lt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要根据实际情况，如实填报奖惩情况信息。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228600" fontAlgn="auto">
              <a:lnSpc>
                <a:spcPct val="100000"/>
              </a:lnSpc>
              <a:buFont typeface="+mj-lt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信息填报完成后，点击“下一步”进入信息确认页面。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4"/>
            </p:custDataLst>
          </p:nvPr>
        </p:nvSpPr>
        <p:spPr>
          <a:xfrm>
            <a:off x="765174" y="4285110"/>
            <a:ext cx="11785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1"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kumimoji="1"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765175" y="1917545"/>
            <a:ext cx="245681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buFont typeface="+mj-lt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进行奖惩情况信息填报时页面自动带入上一年填报的信息，可根据实际情况在此基础上进行相应修改，如存在缺失的信息项则进行填写补充。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228600">
              <a:buFont typeface="+mj-lt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信息填报完成确认无误后点击“下一步”进入信息确认页面。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765955" y="1581305"/>
            <a:ext cx="11785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kumimoji="1"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填报内容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379" y="1046741"/>
            <a:ext cx="2381702" cy="53191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33" y="1057134"/>
            <a:ext cx="2372394" cy="52983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u"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1064</Words>
  <Application>Microsoft Office PowerPoint</Application>
  <PresentationFormat>宽屏</PresentationFormat>
  <Paragraphs>98</Paragraphs>
  <Slides>12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钓鱼 小猫</cp:lastModifiedBy>
  <cp:revision>14</cp:revision>
  <dcterms:created xsi:type="dcterms:W3CDTF">2024-11-21T07:08:00Z</dcterms:created>
  <dcterms:modified xsi:type="dcterms:W3CDTF">2024-12-20T02:14:45Z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6B57806A785748EEA64A54165701DA16_12</vt:lpwstr>
  </property>
  <property fmtid="{D5CDD505-2E9C-101B-9397-08002B2CF9AE}" pid="3" name="KSOProductBuildVer">
    <vt:lpwstr>2052-12.1.0.19302</vt:lpwstr>
  </property>
</Properties>
</file>